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10" r:id="rId2"/>
    <p:sldId id="257" r:id="rId3"/>
    <p:sldId id="295" r:id="rId4"/>
    <p:sldId id="296" r:id="rId5"/>
    <p:sldId id="262" r:id="rId6"/>
    <p:sldId id="263" r:id="rId7"/>
    <p:sldId id="272" r:id="rId8"/>
    <p:sldId id="273" r:id="rId9"/>
    <p:sldId id="274" r:id="rId10"/>
    <p:sldId id="276" r:id="rId11"/>
    <p:sldId id="279" r:id="rId12"/>
    <p:sldId id="297" r:id="rId13"/>
    <p:sldId id="275" r:id="rId14"/>
    <p:sldId id="277" r:id="rId15"/>
    <p:sldId id="291" r:id="rId16"/>
    <p:sldId id="292" r:id="rId17"/>
    <p:sldId id="293" r:id="rId18"/>
    <p:sldId id="294" r:id="rId19"/>
    <p:sldId id="300" r:id="rId20"/>
    <p:sldId id="299" r:id="rId21"/>
    <p:sldId id="298" r:id="rId22"/>
    <p:sldId id="301" r:id="rId23"/>
    <p:sldId id="304" r:id="rId24"/>
    <p:sldId id="308" r:id="rId25"/>
    <p:sldId id="30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EEEE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06680-E004-4491-9B10-68BF153F87B3}" type="datetimeFigureOut">
              <a:rPr lang="en-US" smtClean="0"/>
              <a:t>6/7/2018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51EB-C22C-40E6-9DB9-6AF50D3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6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0842">
              <a:defRPr/>
            </a:pPr>
            <a:r>
              <a:rPr lang="en-US" dirty="0" smtClean="0"/>
              <a:t>Note:</a:t>
            </a:r>
            <a:r>
              <a:rPr lang="en-US" baseline="0" dirty="0" smtClean="0"/>
              <a:t> “</a:t>
            </a:r>
            <a:r>
              <a:rPr lang="en-US" dirty="0" smtClean="0"/>
              <a:t>Job analysis”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B32728C-5E7F-4DEC-88C4-DB77C3246C4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MS PGothic" pitchFamily="34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MS PGothic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26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43200" y="2286000"/>
            <a:ext cx="6705600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877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276600"/>
            <a:ext cx="5791200" cy="914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70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377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67800" y="304801"/>
            <a:ext cx="25146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304801"/>
            <a:ext cx="73406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4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3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232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600201"/>
            <a:ext cx="49276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4800" y="1600201"/>
            <a:ext cx="49276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379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0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0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alphaModFix amt="9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39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67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2537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304800"/>
            <a:ext cx="8839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600201"/>
            <a:ext cx="10058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541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  <a:ea typeface="ＭＳ Ｐゴシック" charset="0"/>
        </a:defRPr>
      </a:lvl5pPr>
      <a:lvl6pPr marL="609585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6pPr>
      <a:lvl7pPr marL="1219170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7pPr>
      <a:lvl8pPr marL="1828754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8pPr>
      <a:lvl9pPr marL="2438339" algn="l" rtl="0" eaLnBrk="1" fontAlgn="base" hangingPunct="1">
        <a:spcBef>
          <a:spcPct val="0"/>
        </a:spcBef>
        <a:spcAft>
          <a:spcPct val="0"/>
        </a:spcAft>
        <a:defRPr sz="4267">
          <a:solidFill>
            <a:schemeClr val="tx2"/>
          </a:solidFill>
          <a:latin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733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ＭＳ Ｐゴシック" charset="0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667">
          <a:solidFill>
            <a:schemeClr val="tx1"/>
          </a:solidFill>
          <a:latin typeface="+mn-lt"/>
          <a:ea typeface="ＭＳ Ｐゴシック" charset="0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charset="0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  <a:ea typeface="ＭＳ Ｐゴシック" charset="0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Validity and Examination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199" y="3940908"/>
            <a:ext cx="7119815" cy="914400"/>
          </a:xfrm>
        </p:spPr>
        <p:txBody>
          <a:bodyPr/>
          <a:lstStyle/>
          <a:p>
            <a:r>
              <a:rPr lang="en-US" dirty="0" smtClean="0"/>
              <a:t>Philip D Dickison, PhD, RN</a:t>
            </a:r>
          </a:p>
          <a:p>
            <a:r>
              <a:rPr lang="en-US" dirty="0" smtClean="0"/>
              <a:t>Chief Officer Operations and Examinations</a:t>
            </a:r>
          </a:p>
          <a:p>
            <a:r>
              <a:rPr lang="en-US" dirty="0" smtClean="0"/>
              <a:t>NCSBN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28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Unintentional Bias </a:t>
            </a:r>
            <a:r>
              <a:rPr lang="en-US" b="1" dirty="0" smtClean="0"/>
              <a:t>Reviews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the </a:t>
            </a:r>
            <a:r>
              <a:rPr lang="en-US" dirty="0"/>
              <a:t>exclusion of </a:t>
            </a:r>
            <a:r>
              <a:rPr lang="en-US" dirty="0" smtClean="0"/>
              <a:t>insensitive</a:t>
            </a:r>
            <a:r>
              <a:rPr lang="en-US" dirty="0"/>
              <a:t>, </a:t>
            </a:r>
            <a:r>
              <a:rPr lang="en-US" dirty="0" smtClean="0"/>
              <a:t>unintentionally biased language</a:t>
            </a:r>
            <a:endParaRPr lang="en-US" dirty="0"/>
          </a:p>
          <a:p>
            <a:r>
              <a:rPr lang="en-US" dirty="0"/>
              <a:t>W</a:t>
            </a:r>
            <a:r>
              <a:rPr lang="en-US" dirty="0" smtClean="0"/>
              <a:t>ords </a:t>
            </a:r>
            <a:r>
              <a:rPr lang="en-US" dirty="0"/>
              <a:t>or phrases which may affect exam </a:t>
            </a:r>
            <a:r>
              <a:rPr lang="en-US" dirty="0" smtClean="0"/>
              <a:t>measurement are removed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87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100584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Regulatory </a:t>
            </a:r>
            <a:r>
              <a:rPr lang="en-US" b="1" dirty="0">
                <a:solidFill>
                  <a:schemeClr val="tx1"/>
                </a:solidFill>
              </a:rPr>
              <a:t>Body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2"/>
            <a:ext cx="10058400" cy="35984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Conducted biannually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Review criteria</a:t>
            </a:r>
          </a:p>
          <a:p>
            <a:pPr lvl="1"/>
            <a:r>
              <a:rPr lang="en-US" dirty="0"/>
              <a:t>Entry-level appropriateness</a:t>
            </a:r>
          </a:p>
          <a:p>
            <a:pPr lvl="1"/>
            <a:r>
              <a:rPr lang="en-US" dirty="0"/>
              <a:t>Nurse </a:t>
            </a:r>
            <a:r>
              <a:rPr lang="en-US" dirty="0" smtClean="0"/>
              <a:t>practice act </a:t>
            </a:r>
            <a:r>
              <a:rPr lang="en-US" dirty="0"/>
              <a:t>congruency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Comments forwarded </a:t>
            </a:r>
            <a:r>
              <a:rPr lang="en-US" sz="3200" dirty="0" smtClean="0"/>
              <a:t>to examination oversight body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52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921001"/>
            <a:ext cx="10363200" cy="1362075"/>
          </a:xfrm>
        </p:spPr>
        <p:txBody>
          <a:bodyPr/>
          <a:lstStyle/>
          <a:p>
            <a:pPr algn="ctr"/>
            <a:r>
              <a:rPr lang="en-US" dirty="0" smtClean="0"/>
              <a:t>PSYCHOMETRICS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70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Unintentional Bias Reviews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Sensitivity Review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DIF Review</a:t>
            </a:r>
            <a:endParaRPr lang="en-US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Readability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15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Unintentional Bias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467" dirty="0"/>
              <a:t>Criteria</a:t>
            </a:r>
          </a:p>
          <a:p>
            <a:pPr lvl="1"/>
            <a:r>
              <a:rPr lang="en-US" sz="3467" dirty="0"/>
              <a:t>Stereotypes</a:t>
            </a:r>
          </a:p>
          <a:p>
            <a:pPr lvl="1"/>
            <a:r>
              <a:rPr lang="en-US" sz="3467" dirty="0"/>
              <a:t>Inflammatory material</a:t>
            </a:r>
          </a:p>
          <a:p>
            <a:pPr lvl="1"/>
            <a:r>
              <a:rPr lang="en-US" sz="3467" dirty="0"/>
              <a:t>Language</a:t>
            </a:r>
          </a:p>
          <a:p>
            <a:pPr lvl="1"/>
            <a:r>
              <a:rPr lang="en-US" sz="3467" dirty="0"/>
              <a:t>Assumptions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1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9107424" cy="914400"/>
          </a:xfrm>
        </p:spPr>
        <p:txBody>
          <a:bodyPr/>
          <a:lstStyle/>
          <a:p>
            <a:r>
              <a:rPr lang="en-US" b="1" dirty="0"/>
              <a:t>Differential Item Functioning (DIF)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Difficulty of an item should only be reflective of the nursing content measured</a:t>
            </a:r>
          </a:p>
          <a:p>
            <a:r>
              <a:rPr lang="en-US" sz="3200" dirty="0"/>
              <a:t>It should not be contingent upon factors irrelevant to the nursing practice</a:t>
            </a:r>
          </a:p>
          <a:p>
            <a:r>
              <a:rPr lang="en-US" sz="3200" dirty="0"/>
              <a:t>Regardless of the other factors, the difficulty of an item relative to the other items should remain the same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456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"/>
            <a:ext cx="11506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defTabSz="609585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The Concept of DIF</a:t>
            </a:r>
            <a:endParaRPr lang="en-US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088896" y="1950720"/>
            <a:ext cx="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088896" y="3901440"/>
            <a:ext cx="8128" cy="1812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526784" y="6372352"/>
            <a:ext cx="18775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3513124" y="6372352"/>
            <a:ext cx="20807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221" y="1006158"/>
            <a:ext cx="7896759" cy="5739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63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9310624" cy="914400"/>
          </a:xfrm>
        </p:spPr>
        <p:txBody>
          <a:bodyPr/>
          <a:lstStyle/>
          <a:p>
            <a:r>
              <a:rPr lang="en-US" b="1" dirty="0"/>
              <a:t>Differential Item Functioning (DIF) </a:t>
            </a:r>
            <a:r>
              <a:rPr lang="en-US" b="1" dirty="0" smtClean="0"/>
              <a:t>(continued)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If an item shows a statistically significant amount of DIF, it is reviewed by a DIF panel to determine if there is an identifiable problem with the content</a:t>
            </a:r>
          </a:p>
          <a:p>
            <a:r>
              <a:rPr lang="en-US" sz="3200" dirty="0"/>
              <a:t>If the panel determines that there is bias, the item is reviewed by the NEC</a:t>
            </a:r>
          </a:p>
          <a:p>
            <a:endParaRPr lang="en-US" sz="2933" dirty="0"/>
          </a:p>
        </p:txBody>
      </p:sp>
    </p:spTree>
    <p:extLst>
      <p:ext uri="{BB962C8B-B14F-4D97-AF65-F5344CB8AC3E}">
        <p14:creationId xmlns:p14="http://schemas.microsoft.com/office/powerpoint/2010/main" val="137866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Readability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933" dirty="0"/>
              <a:t>The relative ease or difficulty with which a reader understands text</a:t>
            </a:r>
          </a:p>
          <a:p>
            <a:r>
              <a:rPr lang="en-US" sz="2933" dirty="0"/>
              <a:t>Readability analysis is performed on all operational item pools</a:t>
            </a:r>
          </a:p>
          <a:p>
            <a:r>
              <a:rPr lang="en-US" sz="2933" dirty="0"/>
              <a:t>When reading ability is not part of the construct of interest, reading demands should be kept at the lowest level possible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5299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921001"/>
            <a:ext cx="10363200" cy="1362075"/>
          </a:xfrm>
        </p:spPr>
        <p:txBody>
          <a:bodyPr/>
          <a:lstStyle/>
          <a:p>
            <a:pPr algn="ctr"/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200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Objectives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933" dirty="0"/>
              <a:t>By the end of the session, participants will be able to:</a:t>
            </a:r>
          </a:p>
          <a:p>
            <a:pPr lvl="1"/>
            <a:r>
              <a:rPr lang="en-US" sz="2933" dirty="0"/>
              <a:t>Discuss the </a:t>
            </a:r>
            <a:r>
              <a:rPr lang="en-US" sz="2933" dirty="0" smtClean="0"/>
              <a:t>essential relationship </a:t>
            </a:r>
            <a:r>
              <a:rPr lang="en-US" sz="2933" dirty="0"/>
              <a:t>between </a:t>
            </a:r>
            <a:r>
              <a:rPr lang="en-US" sz="2933" dirty="0" smtClean="0"/>
              <a:t>examination validity and item development</a:t>
            </a:r>
            <a:endParaRPr lang="en-US" sz="2933" dirty="0"/>
          </a:p>
        </p:txBody>
      </p:sp>
    </p:spTree>
    <p:extLst>
      <p:ext uri="{BB962C8B-B14F-4D97-AF65-F5344CB8AC3E}">
        <p14:creationId xmlns:p14="http://schemas.microsoft.com/office/powerpoint/2010/main" val="41151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304800"/>
            <a:ext cx="10134600" cy="914400"/>
          </a:xfrm>
        </p:spPr>
        <p:txBody>
          <a:bodyPr/>
          <a:lstStyle/>
          <a:p>
            <a:r>
              <a:rPr lang="en-US" sz="4000" dirty="0">
                <a:latin typeface="Arial" panose="020B0604020202020204" pitchFamily="34" charset="0"/>
              </a:rPr>
              <a:t>Safeguarding Items During Development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0" y="2000251"/>
            <a:ext cx="10134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</a:rPr>
              <a:t>•Mandatory </a:t>
            </a:r>
            <a:r>
              <a:rPr lang="en-US" sz="3200" dirty="0">
                <a:latin typeface="Arial" panose="020B0604020202020204" pitchFamily="34" charset="0"/>
              </a:rPr>
              <a:t>Annual Employee Security Training</a:t>
            </a:r>
          </a:p>
          <a:p>
            <a:r>
              <a:rPr lang="en-US" sz="3200" dirty="0">
                <a:latin typeface="Arial" panose="020B0604020202020204" pitchFamily="34" charset="0"/>
              </a:rPr>
              <a:t>•On-site work requirement for content developers</a:t>
            </a:r>
          </a:p>
          <a:p>
            <a:r>
              <a:rPr lang="en-US" sz="3200" dirty="0" smtClean="0">
                <a:latin typeface="Arial" panose="020B0604020202020204" pitchFamily="34" charset="0"/>
              </a:rPr>
              <a:t>•</a:t>
            </a:r>
            <a:r>
              <a:rPr lang="en-US" sz="3200" dirty="0">
                <a:latin typeface="Arial" panose="020B0604020202020204" pitchFamily="34" charset="0"/>
              </a:rPr>
              <a:t>Highly secure office environment</a:t>
            </a:r>
          </a:p>
          <a:p>
            <a:r>
              <a:rPr lang="en-US" sz="3200" dirty="0">
                <a:latin typeface="Arial" panose="020B0604020202020204" pitchFamily="34" charset="0"/>
              </a:rPr>
              <a:t>•Face-to-face panels</a:t>
            </a:r>
          </a:p>
          <a:p>
            <a:endParaRPr lang="en-US" sz="3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332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304800"/>
            <a:ext cx="10467976" cy="914400"/>
          </a:xfrm>
        </p:spPr>
        <p:txBody>
          <a:bodyPr/>
          <a:lstStyle/>
          <a:p>
            <a:r>
              <a:rPr lang="en-US" sz="4400" dirty="0">
                <a:latin typeface="Arial" panose="020B0604020202020204" pitchFamily="34" charset="0"/>
              </a:rPr>
              <a:t/>
            </a:r>
            <a:br>
              <a:rPr lang="en-US" sz="4400" dirty="0">
                <a:latin typeface="Arial" panose="020B0604020202020204" pitchFamily="34" charset="0"/>
              </a:rPr>
            </a:br>
            <a:r>
              <a:rPr lang="en-US" sz="4400" dirty="0" smtClean="0">
                <a:latin typeface="Arial" panose="020B0604020202020204" pitchFamily="34" charset="0"/>
              </a:rPr>
              <a:t>Safeguarding Items During Development</a:t>
            </a:r>
            <a:r>
              <a:rPr lang="en-US" sz="4400" dirty="0">
                <a:latin typeface="Arial" panose="020B0604020202020204" pitchFamily="34" charset="0"/>
              </a:rPr>
              <a:t/>
            </a:r>
            <a:br>
              <a:rPr lang="en-US" sz="4400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0" y="1600201"/>
            <a:ext cx="10134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</a:rPr>
              <a:t>•Secure </a:t>
            </a:r>
            <a:r>
              <a:rPr lang="en-US" sz="3200" dirty="0">
                <a:latin typeface="Arial" panose="020B0604020202020204" pitchFamily="34" charset="0"/>
              </a:rPr>
              <a:t>content management system</a:t>
            </a:r>
          </a:p>
          <a:p>
            <a:r>
              <a:rPr lang="en-US" sz="3200" dirty="0">
                <a:latin typeface="Arial" panose="020B0604020202020204" pitchFamily="34" charset="0"/>
              </a:rPr>
              <a:t>•Web-surveillance </a:t>
            </a:r>
          </a:p>
          <a:p>
            <a:r>
              <a:rPr lang="en-US" sz="3200" dirty="0">
                <a:latin typeface="Arial" panose="020B0604020202020204" pitchFamily="34" charset="0"/>
              </a:rPr>
              <a:t>•Large item bank to </a:t>
            </a:r>
            <a:r>
              <a:rPr lang="en-US" sz="3200" dirty="0" smtClean="0">
                <a:latin typeface="Arial" panose="020B0604020202020204" pitchFamily="34" charset="0"/>
              </a:rPr>
              <a:t>support </a:t>
            </a:r>
            <a:r>
              <a:rPr lang="en-US" sz="3200" dirty="0">
                <a:latin typeface="Arial" panose="020B0604020202020204" pitchFamily="34" charset="0"/>
              </a:rPr>
              <a:t>frequent exam rotation</a:t>
            </a:r>
          </a:p>
          <a:p>
            <a:r>
              <a:rPr lang="en-US" sz="3200" dirty="0">
                <a:latin typeface="Arial" panose="020B0604020202020204" pitchFamily="34" charset="0"/>
              </a:rPr>
              <a:t>•Ability to </a:t>
            </a:r>
            <a:r>
              <a:rPr lang="en-US" sz="3200" dirty="0" smtClean="0">
                <a:latin typeface="Arial" panose="020B0604020202020204" pitchFamily="34" charset="0"/>
              </a:rPr>
              <a:t>immediately remove </a:t>
            </a:r>
            <a:r>
              <a:rPr lang="en-US" sz="3200" dirty="0">
                <a:latin typeface="Arial" panose="020B0604020202020204" pitchFamily="34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240845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NCLEX Operations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Center Security Practices</a:t>
            </a:r>
            <a:endParaRPr lang="en-US" dirty="0"/>
          </a:p>
          <a:p>
            <a:r>
              <a:rPr lang="en-US" dirty="0" smtClean="0"/>
              <a:t>Candidate Statement (Candidate Rules)</a:t>
            </a:r>
            <a:endParaRPr lang="en-US" dirty="0"/>
          </a:p>
          <a:p>
            <a:r>
              <a:rPr lang="en-US" dirty="0" smtClean="0"/>
              <a:t>Result Holds</a:t>
            </a:r>
          </a:p>
          <a:p>
            <a:r>
              <a:rPr lang="en-US" dirty="0" smtClean="0"/>
              <a:t>Security Contacts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3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Video Cameras and Audio 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Video cameras and a microphone are in the     testing room</a:t>
            </a:r>
          </a:p>
          <a:p>
            <a:r>
              <a:rPr lang="en-US" dirty="0"/>
              <a:t>A video monitor is at the proctor station</a:t>
            </a:r>
          </a:p>
          <a:p>
            <a:r>
              <a:rPr lang="en-US" dirty="0"/>
              <a:t>Digital tape is available for review in cases of unusual incidents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3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Result Holds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dirty="0"/>
              <a:t>Evidence of invalid results may include:</a:t>
            </a:r>
          </a:p>
          <a:p>
            <a:pPr lvl="1"/>
            <a:r>
              <a:rPr lang="en-US" dirty="0"/>
              <a:t>Observed irregular behavior or misconduct </a:t>
            </a:r>
          </a:p>
          <a:p>
            <a:pPr lvl="1"/>
            <a:r>
              <a:rPr lang="en-US" dirty="0"/>
              <a:t>An apparent discrepancy in or falsification of a candidate's identification</a:t>
            </a:r>
          </a:p>
          <a:p>
            <a:pPr lvl="1"/>
            <a:r>
              <a:rPr lang="en-US" dirty="0"/>
              <a:t>Failure to follow exam administration rules</a:t>
            </a:r>
          </a:p>
          <a:p>
            <a:pPr lvl="1"/>
            <a:r>
              <a:rPr lang="en-US" dirty="0"/>
              <a:t>Unusual response patterns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475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0995" y="314325"/>
            <a:ext cx="7763301" cy="6361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192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921001"/>
            <a:ext cx="10363200" cy="1362075"/>
          </a:xfrm>
        </p:spPr>
        <p:txBody>
          <a:bodyPr/>
          <a:lstStyle/>
          <a:p>
            <a:pPr algn="ctr"/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00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Practice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00201"/>
            <a:ext cx="10476000" cy="4525963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J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ob analysis</a:t>
            </a:r>
          </a:p>
          <a:p>
            <a:r>
              <a:rPr lang="en-US" altLang="en-US" dirty="0" smtClean="0">
                <a:ea typeface="ＭＳ Ｐゴシック" panose="020B0600070205080204" pitchFamily="34" charset="-128"/>
              </a:rPr>
              <a:t>A large-scale </a:t>
            </a:r>
            <a:r>
              <a:rPr lang="en-US" altLang="en-US" dirty="0">
                <a:ea typeface="ＭＳ Ｐゴシック" panose="020B0600070205080204" pitchFamily="34" charset="-128"/>
              </a:rPr>
              <a:t>survey of entry-level incumbents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of activities </a:t>
            </a:r>
            <a:r>
              <a:rPr lang="en-US" altLang="en-US" dirty="0">
                <a:ea typeface="ＭＳ Ｐゴシック" panose="020B0600070205080204" pitchFamily="34" charset="-128"/>
              </a:rPr>
              <a:t>performed on the job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R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esults guide </a:t>
            </a:r>
            <a:r>
              <a:rPr lang="en-US" altLang="en-US" dirty="0">
                <a:ea typeface="ＭＳ Ｐゴシック" panose="020B0600070205080204" pitchFamily="34" charset="-128"/>
              </a:rPr>
              <a:t>content distribution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on </a:t>
            </a:r>
            <a:r>
              <a:rPr lang="en-US" altLang="en-US" dirty="0">
                <a:ea typeface="ＭＳ Ｐゴシック" panose="020B0600070205080204" pitchFamily="34" charset="-128"/>
              </a:rPr>
              <a:t>the l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icensure </a:t>
            </a:r>
            <a:r>
              <a:rPr lang="en-US" altLang="en-US" dirty="0">
                <a:ea typeface="ＭＳ Ｐゴシック" panose="020B0600070205080204" pitchFamily="34" charset="-128"/>
              </a:rPr>
              <a:t>e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xamination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68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Test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Developed from the most recent practice analysis results</a:t>
            </a:r>
          </a:p>
          <a:p>
            <a:r>
              <a:rPr lang="en-US" dirty="0"/>
              <a:t>Guides </a:t>
            </a:r>
            <a:r>
              <a:rPr lang="en-US" dirty="0" smtClean="0"/>
              <a:t>content </a:t>
            </a:r>
            <a:r>
              <a:rPr lang="en-US" dirty="0"/>
              <a:t>delivery for every exam</a:t>
            </a:r>
          </a:p>
          <a:p>
            <a:r>
              <a:rPr lang="en-US" dirty="0"/>
              <a:t>Serves </a:t>
            </a:r>
            <a:r>
              <a:rPr lang="en-US" dirty="0" smtClean="0"/>
              <a:t>as </a:t>
            </a:r>
            <a:r>
              <a:rPr lang="en-US" dirty="0"/>
              <a:t>a study guide for candidates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9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Item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600"/>
              </a:spcBef>
              <a:buFont typeface="Wingdings" panose="05000000000000000000" pitchFamily="2" charset="2"/>
              <a:buChar char="v"/>
            </a:pPr>
            <a:r>
              <a:rPr lang="en-US" sz="2667" dirty="0"/>
              <a:t>Item writing</a:t>
            </a:r>
          </a:p>
          <a:p>
            <a:pPr>
              <a:spcBef>
                <a:spcPts val="1600"/>
              </a:spcBef>
              <a:buFont typeface="Wingdings" panose="05000000000000000000" pitchFamily="2" charset="2"/>
              <a:buChar char="v"/>
            </a:pPr>
            <a:r>
              <a:rPr lang="en-US" sz="2667" dirty="0"/>
              <a:t>Item review</a:t>
            </a:r>
          </a:p>
          <a:p>
            <a:pPr>
              <a:spcBef>
                <a:spcPts val="1600"/>
              </a:spcBef>
              <a:buFont typeface="Wingdings" panose="05000000000000000000" pitchFamily="2" charset="2"/>
              <a:buChar char="v"/>
            </a:pPr>
            <a:r>
              <a:rPr lang="en-US" sz="2667" dirty="0"/>
              <a:t>Additional Review Processes:</a:t>
            </a:r>
          </a:p>
          <a:p>
            <a:pPr lvl="1"/>
            <a:r>
              <a:rPr lang="en-US" sz="2667" dirty="0"/>
              <a:t>Sensitivity</a:t>
            </a:r>
          </a:p>
          <a:p>
            <a:pPr lvl="1"/>
            <a:r>
              <a:rPr lang="en-US" sz="2667" dirty="0"/>
              <a:t>Differential item functioning (DIF) </a:t>
            </a:r>
          </a:p>
          <a:p>
            <a:pPr lvl="1"/>
            <a:r>
              <a:rPr lang="en-US" sz="2667" dirty="0"/>
              <a:t>Editorial review</a:t>
            </a:r>
          </a:p>
          <a:p>
            <a:pPr lvl="1"/>
            <a:r>
              <a:rPr lang="en-US" sz="2667" dirty="0"/>
              <a:t>Regulatory body review</a:t>
            </a:r>
          </a:p>
        </p:txBody>
      </p:sp>
    </p:spTree>
    <p:extLst>
      <p:ext uri="{BB962C8B-B14F-4D97-AF65-F5344CB8AC3E}">
        <p14:creationId xmlns:p14="http://schemas.microsoft.com/office/powerpoint/2010/main" val="383156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Item Writers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Actively </a:t>
            </a:r>
            <a:r>
              <a:rPr lang="en-US" sz="3200" dirty="0"/>
              <a:t>teaching entry-level nursing students</a:t>
            </a:r>
          </a:p>
          <a:p>
            <a:r>
              <a:rPr lang="en-US" sz="3200" dirty="0"/>
              <a:t>Create test questions (items) based on the current t</a:t>
            </a:r>
            <a:r>
              <a:rPr lang="en-US" sz="3200" dirty="0" smtClean="0"/>
              <a:t>est </a:t>
            </a:r>
            <a:r>
              <a:rPr lang="en-US" sz="3200" dirty="0"/>
              <a:t>p</a:t>
            </a:r>
            <a:r>
              <a:rPr lang="en-US" sz="3200" dirty="0" smtClean="0"/>
              <a:t>lan</a:t>
            </a:r>
            <a:endParaRPr lang="en-US" sz="3200" dirty="0"/>
          </a:p>
          <a:p>
            <a:r>
              <a:rPr lang="en-US" sz="3200" dirty="0"/>
              <a:t>H</a:t>
            </a:r>
            <a:r>
              <a:rPr lang="en-US" sz="3200" dirty="0" smtClean="0"/>
              <a:t>ave </a:t>
            </a:r>
            <a:r>
              <a:rPr lang="en-US" sz="3200" dirty="0"/>
              <a:t>not participated </a:t>
            </a:r>
            <a:r>
              <a:rPr lang="en-US" sz="3200" dirty="0" smtClean="0"/>
              <a:t>in nursing licensure </a:t>
            </a:r>
            <a:r>
              <a:rPr lang="en-US" sz="3200" dirty="0"/>
              <a:t>exam preparation </a:t>
            </a:r>
            <a:r>
              <a:rPr lang="en-US" sz="3200" dirty="0" smtClean="0"/>
              <a:t>activities in </a:t>
            </a:r>
            <a:r>
              <a:rPr lang="en-US" sz="3200" dirty="0"/>
              <a:t>the past two years</a:t>
            </a:r>
          </a:p>
        </p:txBody>
      </p:sp>
    </p:spTree>
    <p:extLst>
      <p:ext uri="{BB962C8B-B14F-4D97-AF65-F5344CB8AC3E}">
        <p14:creationId xmlns:p14="http://schemas.microsoft.com/office/powerpoint/2010/main" val="321931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Item Reviewers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Actively </a:t>
            </a:r>
            <a:r>
              <a:rPr lang="en-US" sz="3200" dirty="0"/>
              <a:t>working with entry-level </a:t>
            </a:r>
            <a:r>
              <a:rPr lang="en-US" sz="3200" dirty="0" smtClean="0"/>
              <a:t>nurses</a:t>
            </a:r>
            <a:endParaRPr lang="en-US" sz="3200" dirty="0"/>
          </a:p>
          <a:p>
            <a:r>
              <a:rPr lang="en-US" sz="3200" dirty="0"/>
              <a:t>Review items for accuracy, currency and entry-level appropriateness</a:t>
            </a:r>
          </a:p>
          <a:p>
            <a:r>
              <a:rPr lang="en-US" sz="3200" dirty="0"/>
              <a:t>Have not participated in nursing licensure exam preparation </a:t>
            </a:r>
            <a:r>
              <a:rPr lang="en-US" sz="3200" dirty="0" smtClean="0"/>
              <a:t>activities in </a:t>
            </a:r>
            <a:r>
              <a:rPr lang="en-US" sz="3200" dirty="0"/>
              <a:t>the past two years</a:t>
            </a:r>
          </a:p>
        </p:txBody>
      </p:sp>
    </p:spTree>
    <p:extLst>
      <p:ext uri="{BB962C8B-B14F-4D97-AF65-F5344CB8AC3E}">
        <p14:creationId xmlns:p14="http://schemas.microsoft.com/office/powerpoint/2010/main" val="73894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=13_NCSBN_PPT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7_NCLEX_Conference_US_PPT_Template.pptx" id="{6E433EDE-030A-425A-BB63-E486EBF33C47}" vid="{604FD954-6893-49AD-AD8D-4B128240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70</TotalTime>
  <Words>527</Words>
  <Application>Microsoft Office PowerPoint</Application>
  <PresentationFormat>Widescreen</PresentationFormat>
  <Paragraphs>93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ＭＳ Ｐゴシック</vt:lpstr>
      <vt:lpstr>Arial</vt:lpstr>
      <vt:lpstr>Calibri</vt:lpstr>
      <vt:lpstr>Wingdings</vt:lpstr>
      <vt:lpstr>=13_NCSBN_PPT</vt:lpstr>
      <vt:lpstr>Validity and Examination Development</vt:lpstr>
      <vt:lpstr>Objectives </vt:lpstr>
      <vt:lpstr>PowerPoint Presentation</vt:lpstr>
      <vt:lpstr>Content</vt:lpstr>
      <vt:lpstr>Practice Analysis</vt:lpstr>
      <vt:lpstr>Test Plan</vt:lpstr>
      <vt:lpstr>Item Development</vt:lpstr>
      <vt:lpstr>Item Writers</vt:lpstr>
      <vt:lpstr>Item Reviewers</vt:lpstr>
      <vt:lpstr>Unintentional Bias Reviews </vt:lpstr>
      <vt:lpstr>Regulatory Body Review</vt:lpstr>
      <vt:lpstr>PSYCHOMETRICS</vt:lpstr>
      <vt:lpstr>Unintentional Bias Reviews</vt:lpstr>
      <vt:lpstr>Unintentional Bias Reviews </vt:lpstr>
      <vt:lpstr>Differential Item Functioning (DIF)</vt:lpstr>
      <vt:lpstr>The Concept of DIF</vt:lpstr>
      <vt:lpstr>Differential Item Functioning (DIF) (continued)</vt:lpstr>
      <vt:lpstr>Readability</vt:lpstr>
      <vt:lpstr>Security</vt:lpstr>
      <vt:lpstr>Safeguarding Items During Development</vt:lpstr>
      <vt:lpstr> Safeguarding Items During Development </vt:lpstr>
      <vt:lpstr>NCLEX Operations Security</vt:lpstr>
      <vt:lpstr>Video Cameras and Audio Recording</vt:lpstr>
      <vt:lpstr>Result Holds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Philip Dickison</dc:creator>
  <cp:lastModifiedBy>Philip Dickison</cp:lastModifiedBy>
  <cp:revision>10</cp:revision>
  <dcterms:created xsi:type="dcterms:W3CDTF">2018-06-07T00:22:41Z</dcterms:created>
  <dcterms:modified xsi:type="dcterms:W3CDTF">2018-06-07T15:41:28Z</dcterms:modified>
</cp:coreProperties>
</file>